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42F2-4923-418F-803B-2D7EC717C615}" type="datetimeFigureOut">
              <a:rPr lang="it-IT" smtClean="0"/>
              <a:t>13/12/2021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65B9-5D2B-42D5-B986-B81A2823E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7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E2D17-CE30-4FEF-A298-D0182F4DB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541FF1-87D0-4191-AF29-199CE9D58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10500-E762-40A3-9EA4-815013D3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4E5A-069E-40C5-A4B7-B570D0F27936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DD978-2B1D-4B29-8DA7-1F1DF203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B63DFB-58B1-47D4-B908-1BF6C8A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90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A0237-F442-4D72-943D-B4053A60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3CAFDC-5419-4F6E-BA12-75DAE03C8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5845D8-BCF5-4F8D-BC8E-788C281E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1F0-FDB6-4BB6-973E-C5EAB8ACBDEE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52B395-E3AC-4B3C-ABBA-12D47C60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1484E3-7A04-48EF-963D-7817BAE4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48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0CD690-E441-4CB1-82F0-9FE2AA563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424659-F134-4206-A4C4-CE2E51ED0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C6AED-AD45-438A-A871-45A32B27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2E-8022-4947-AE7F-27B5C52CDFFD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15776C-CB9A-4E02-993E-BF1F3BA8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17A097-06EC-45B3-BD63-9F719C7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03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A00B5-8657-4F9E-93D7-90F91A17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7DEC3F-A11A-4706-920E-C53BCC72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1B672C-B372-41F9-A76E-34150F5A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3463-9798-4B96-87B2-A217D0F2ED32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42A00F-1983-4A30-86C1-3864D77E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CF72E-51FD-4E99-AC16-E0AF6339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7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DBA83-6CC0-4E69-86D0-DCE8FEE3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9EB88C-AC34-415D-A2B0-86EEEFADE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4DF0F5-EC70-44E4-BF19-2AE66385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E644-9693-4A1C-99FE-83AE9C20DE97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3441D-B569-47D0-8005-999AD283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0DC1FB-BB64-4B76-BDD1-0BEEB48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6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E44CE-7206-4DCD-815B-FDFF7F2D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635514-7310-4BE7-A57F-CD2E643F6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CB5F21-3053-4637-BDA6-E95BF3F57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A7A2BA-D5F0-46DA-BCA4-B1C99B60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451-AEDB-4AC7-B112-C992A59B7A27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A1270C-4AEF-4D91-BB4B-3BAAA6D9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5DB1E5-DD77-4E00-BEDC-43765493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5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C1A4E-F31B-46F0-9B42-7DFDE7D4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C3F96E-1BAF-4BA0-BC42-A4BA77FD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5082D9-E89D-4934-9A23-FE71264ED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A997ED-5230-46B0-BC71-819838C23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23B4853-B121-438E-BC2C-E5D74F815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72B0DD-51F5-4FD9-84EE-77FE8646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6135-CC8E-4533-B1E1-7D8B4497D0A3}" type="datetime1">
              <a:rPr lang="it-IT" smtClean="0"/>
              <a:t>13/12/2021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434856-FFF0-42CC-B0F5-7BBBE3E6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CBBC52-8D9B-44EA-9961-447BDA45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43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0CFDC-2FBE-4E91-BC57-B123DA0B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CC3AE4-62A8-4ADD-8AEB-FF098B42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9CB9-5815-4716-97ED-87A7EED9EABE}" type="datetime1">
              <a:rPr lang="it-IT" smtClean="0"/>
              <a:t>13/12/2021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0D3A40-A5FF-420A-978E-5268C8A4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33531F-6202-427E-9F1F-36F9220B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0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1CB860-8B82-409D-8F0B-6DF6D31C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C211-1262-4720-9B79-1DF83B114EC9}" type="datetime1">
              <a:rPr lang="it-IT" smtClean="0"/>
              <a:t>13/12/2021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1D188F-9D21-482C-BE0D-0893958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4538D8-B0B3-4A94-B3EC-9174B8E7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85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D25F0-2C4F-45BC-A5C8-D8820CB6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01A11C-AAD0-4833-B0C6-26CD0533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B01257-D9A5-42E5-9CC9-F1D13F12C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715898-61D6-4923-8D82-82B43E32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74E6-4D60-47C7-A06D-1B810DC05F6B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0CBF4C-C260-4943-A5D4-BE5F7BFD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1C5A45-A5C1-4F49-B938-7B85C0EA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6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ED955-DCF5-44DB-AF45-811975A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EC9740-E653-4D2C-88B7-A8E212A2A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F0714-8352-46B5-BE8F-BE3D8BD65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BCDEF0-9D38-452F-A263-43452AE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589A-0627-4329-B7D1-97E92F6D8C31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ED39A4-A154-4715-A53F-45E3CF65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2E9173-FEC9-4EEB-9DA5-3BCBE9CA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60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B4085D-FB5D-4CA0-AFFD-10E64CF5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90FC22-693D-42A6-B92F-73FFEDD0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6BE84-CDB4-495A-B0C3-A5F2689C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EF3F-A1D1-49DC-9DB8-EE30879C6658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49D5F-2DFB-4C70-9499-9F9BFAE9F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2E2728-AEDC-4A7A-A403-FCCB747C1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510B-C0D3-4D52-B153-C948E68D8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3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ampania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a 3">
            <a:extLst>
              <a:ext uri="{FF2B5EF4-FFF2-40B4-BE49-F238E27FC236}">
                <a16:creationId xmlns:a16="http://schemas.microsoft.com/office/drawing/2014/main" id="{4794726D-8C7D-4EFF-9AE8-4586E8E115BC}"/>
              </a:ext>
            </a:extLst>
          </p:cNvPr>
          <p:cNvSpPr/>
          <p:nvPr/>
        </p:nvSpPr>
        <p:spPr>
          <a:xfrm>
            <a:off x="1241570" y="299695"/>
            <a:ext cx="9882231" cy="5669074"/>
          </a:xfrm>
          <a:prstGeom prst="wave">
            <a:avLst>
              <a:gd name="adj1" fmla="val 12500"/>
              <a:gd name="adj2" fmla="val 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331765-F9D1-4CCE-B0F5-49556F95C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89231"/>
            <a:ext cx="10746297" cy="457200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Catalogo di Ateneo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/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           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SEBINA YOU </a:t>
            </a: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it-IT" sz="3600" dirty="0">
                <a:latin typeface="Comic Sans MS" panose="030F0702030302020204" pitchFamily="66" charset="0"/>
              </a:rPr>
              <a:t>Accesso e utilizzo </a:t>
            </a:r>
            <a:endParaRPr lang="it-IT" sz="27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1AF23C-2F6D-468B-AA88-A3BE8A0AE74A}"/>
              </a:ext>
            </a:extLst>
          </p:cNvPr>
          <p:cNvSpPr txBox="1"/>
          <p:nvPr/>
        </p:nvSpPr>
        <p:spPr>
          <a:xfrm>
            <a:off x="2984383" y="6219752"/>
            <a:ext cx="6223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omic Sans MS" panose="030F0702030302020204" pitchFamily="66" charset="0"/>
              </a:rPr>
              <a:t>a cura dell’Ufficio di Biblioteca dei Dipartimenti di Area Medica</a:t>
            </a:r>
          </a:p>
        </p:txBody>
      </p:sp>
    </p:spTree>
    <p:extLst>
      <p:ext uri="{BB962C8B-B14F-4D97-AF65-F5344CB8AC3E}">
        <p14:creationId xmlns:p14="http://schemas.microsoft.com/office/powerpoint/2010/main" val="197986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D8AE68-7AA6-4F45-809E-301BFF05F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78" y="597158"/>
            <a:ext cx="2578583" cy="55330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AE41B3-DA9B-4CB7-B362-6B70870C7947}"/>
              </a:ext>
            </a:extLst>
          </p:cNvPr>
          <p:cNvSpPr txBox="1"/>
          <p:nvPr/>
        </p:nvSpPr>
        <p:spPr>
          <a:xfrm>
            <a:off x="467024" y="597158"/>
            <a:ext cx="739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Comic Sans MS" panose="030F0702030302020204" pitchFamily="66" charset="0"/>
              </a:rPr>
              <a:t>Sul lato destro della schermata di ricerca, troviamo la colonna «Naviga tra i risultati», tramite la quale potremo affinare la nostra ricerca per tipologia del testo, per biblioteca, per autore e così via.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88DF76-2FD5-473F-A084-80C62FAD18F9}"/>
              </a:ext>
            </a:extLst>
          </p:cNvPr>
          <p:cNvSpPr txBox="1"/>
          <p:nvPr/>
        </p:nvSpPr>
        <p:spPr>
          <a:xfrm>
            <a:off x="467024" y="1220542"/>
            <a:ext cx="49121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>
                <a:latin typeface="Comic Sans MS" panose="030F0702030302020204" pitchFamily="66" charset="0"/>
              </a:rPr>
              <a:t>In questo caso, selezionando «</a:t>
            </a:r>
            <a:r>
              <a:rPr lang="it-IT" sz="1050" dirty="0" err="1">
                <a:latin typeface="Comic Sans MS" panose="030F0702030302020204" pitchFamily="66" charset="0"/>
              </a:rPr>
              <a:t>eBook</a:t>
            </a:r>
            <a:r>
              <a:rPr lang="it-IT" sz="1050" dirty="0">
                <a:latin typeface="Comic Sans MS" panose="030F0702030302020204" pitchFamily="66" charset="0"/>
              </a:rPr>
              <a:t>», con lo stesso termine utilizzato prima, avremo un elenco dei soli </a:t>
            </a:r>
            <a:r>
              <a:rPr lang="it-IT" sz="1050" dirty="0" err="1">
                <a:latin typeface="Comic Sans MS" panose="030F0702030302020204" pitchFamily="66" charset="0"/>
              </a:rPr>
              <a:t>eBook</a:t>
            </a:r>
            <a:r>
              <a:rPr lang="it-IT" sz="1050" dirty="0">
                <a:latin typeface="Comic Sans MS" panose="030F0702030302020204" pitchFamily="66" charset="0"/>
              </a:rPr>
              <a:t> presenti nelle nostre biblioteche.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DC345ACA-E7DB-452E-BF4A-FBC485681B4A}"/>
              </a:ext>
            </a:extLst>
          </p:cNvPr>
          <p:cNvSpPr/>
          <p:nvPr/>
        </p:nvSpPr>
        <p:spPr>
          <a:xfrm rot="17233013" flipH="1">
            <a:off x="7627365" y="67291"/>
            <a:ext cx="58883" cy="3170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3458DC-452D-41D1-A85C-E5829DAD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" y="1769063"/>
            <a:ext cx="4445445" cy="3538127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2E6F7E4D-8230-489C-9AA4-2F31DF0DE9FC}"/>
              </a:ext>
            </a:extLst>
          </p:cNvPr>
          <p:cNvSpPr/>
          <p:nvPr/>
        </p:nvSpPr>
        <p:spPr>
          <a:xfrm rot="1353613" flipH="1">
            <a:off x="2875818" y="1609981"/>
            <a:ext cx="45719" cy="1257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79F580-04DF-492E-823A-9A94E703F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37" y="3513195"/>
            <a:ext cx="4079365" cy="2581683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102D99-6A78-4FCB-A489-D6CD849C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828">
            <a:off x="5540728" y="5059583"/>
            <a:ext cx="3200293" cy="106883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B0644A-A9BC-4EF5-AF6F-30A30C1E1C4B}"/>
              </a:ext>
            </a:extLst>
          </p:cNvPr>
          <p:cNvSpPr txBox="1"/>
          <p:nvPr/>
        </p:nvSpPr>
        <p:spPr>
          <a:xfrm>
            <a:off x="7361449" y="3830896"/>
            <a:ext cx="1712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>
                <a:latin typeface="Comic Sans MS" panose="030F0702030302020204" pitchFamily="66" charset="0"/>
              </a:rPr>
              <a:t>Come nel caso del periodico elettronico, anche qui abbiamo la possibilità di cliccare su «Links» per accedere al link relativo al documento che ci occorre.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B405D2-0C8A-4F0B-8E05-8DC570DC113E}"/>
              </a:ext>
            </a:extLst>
          </p:cNvPr>
          <p:cNvSpPr txBox="1"/>
          <p:nvPr/>
        </p:nvSpPr>
        <p:spPr>
          <a:xfrm>
            <a:off x="5603846" y="2208646"/>
            <a:ext cx="18622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>
                <a:latin typeface="Comic Sans MS" panose="030F0702030302020204" pitchFamily="66" charset="0"/>
              </a:rPr>
              <a:t>Selezioniamo </a:t>
            </a:r>
            <a:r>
              <a:rPr lang="it-IT" sz="1050" dirty="0" err="1">
                <a:latin typeface="Comic Sans MS" panose="030F0702030302020204" pitchFamily="66" charset="0"/>
              </a:rPr>
              <a:t>l’eBook</a:t>
            </a:r>
            <a:r>
              <a:rPr lang="it-IT" sz="1050" dirty="0">
                <a:latin typeface="Comic Sans MS" panose="030F0702030302020204" pitchFamily="66" charset="0"/>
              </a:rPr>
              <a:t> che ci interessa e si aprirà la schermata «Lo trovi in», con la possibilità di accedere alla scheda della monografia.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E29C9E26-503A-4861-A6EA-8B4B4C627FCA}"/>
              </a:ext>
            </a:extLst>
          </p:cNvPr>
          <p:cNvSpPr/>
          <p:nvPr/>
        </p:nvSpPr>
        <p:spPr>
          <a:xfrm rot="2740326" flipH="1">
            <a:off x="4850790" y="2752604"/>
            <a:ext cx="58212" cy="2080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3CE56891-9C1B-4DD9-8C5D-72769F110224}"/>
              </a:ext>
            </a:extLst>
          </p:cNvPr>
          <p:cNvSpPr/>
          <p:nvPr/>
        </p:nvSpPr>
        <p:spPr>
          <a:xfrm rot="1064594">
            <a:off x="8041433" y="5031791"/>
            <a:ext cx="45719" cy="68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7A6B31-0093-4311-AD0D-773A9E15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A1556-17F7-44FA-964F-205A5703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Accesso alla pagina di ricerca 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SEBINA YOU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17AA5D-4073-4A74-9272-BF6C3B026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7797"/>
            <a:ext cx="4917867" cy="2595972"/>
          </a:xfr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8DC32C-CEA7-4C32-A390-2A410679FB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96" y="3429000"/>
            <a:ext cx="5082073" cy="26881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878C12-5428-4241-9C81-998C759B2FB2}"/>
              </a:ext>
            </a:extLst>
          </p:cNvPr>
          <p:cNvSpPr txBox="1"/>
          <p:nvPr/>
        </p:nvSpPr>
        <p:spPr>
          <a:xfrm>
            <a:off x="6435935" y="1266420"/>
            <a:ext cx="4286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Comic Sans MS" panose="030F0702030302020204" pitchFamily="66" charset="0"/>
              </a:rPr>
              <a:t>Accedere al sito dell’Ateneo al link: </a:t>
            </a:r>
            <a:r>
              <a:rPr lang="it-IT" sz="1050" b="1" dirty="0">
                <a:solidFill>
                  <a:srgbClr val="FF0000"/>
                </a:solidFill>
                <a:latin typeface="Comic Sans MS" panose="030F0702030302020204" pitchFamily="66" charset="0"/>
                <a:hlinkClick r:id="rId4"/>
              </a:rPr>
              <a:t>https://www.unicampania.it/</a:t>
            </a:r>
            <a:endParaRPr lang="it-IT" sz="1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sz="1050" dirty="0">
                <a:latin typeface="Comic Sans MS" panose="030F0702030302020204" pitchFamily="66" charset="0"/>
              </a:rPr>
              <a:t>e cliccare su «Biblioteche»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FA4D6A-45EF-4BAC-8D07-FD1CF4129EFF}"/>
              </a:ext>
            </a:extLst>
          </p:cNvPr>
          <p:cNvSpPr txBox="1"/>
          <p:nvPr/>
        </p:nvSpPr>
        <p:spPr>
          <a:xfrm>
            <a:off x="8814033" y="2519534"/>
            <a:ext cx="1961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Comic Sans MS" panose="030F0702030302020204" pitchFamily="66" charset="0"/>
              </a:rPr>
              <a:t>Cliccare su «</a:t>
            </a:r>
            <a:r>
              <a:rPr lang="it-IT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SEBINA YOU</a:t>
            </a:r>
            <a:r>
              <a:rPr lang="it-IT" sz="1050" dirty="0"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31" name="Freccia circolare in giù 30">
            <a:extLst>
              <a:ext uri="{FF2B5EF4-FFF2-40B4-BE49-F238E27FC236}">
                <a16:creationId xmlns:a16="http://schemas.microsoft.com/office/drawing/2014/main" id="{7F316DD9-2128-4D77-8771-089762B9F4CD}"/>
              </a:ext>
            </a:extLst>
          </p:cNvPr>
          <p:cNvSpPr/>
          <p:nvPr/>
        </p:nvSpPr>
        <p:spPr>
          <a:xfrm flipH="1" flipV="1">
            <a:off x="3506594" y="1693874"/>
            <a:ext cx="4169332" cy="520818"/>
          </a:xfrm>
          <a:prstGeom prst="curvedDownArrow">
            <a:avLst>
              <a:gd name="adj1" fmla="val 1119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387FDA43-1F63-4B98-A76D-F4C394502D7E}"/>
              </a:ext>
            </a:extLst>
          </p:cNvPr>
          <p:cNvSpPr/>
          <p:nvPr/>
        </p:nvSpPr>
        <p:spPr>
          <a:xfrm rot="1367868">
            <a:off x="9428567" y="2670241"/>
            <a:ext cx="64190" cy="2629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7B19CF-445B-4DD3-92BE-AD31E30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94ABC2-5879-414C-B4FE-1AA7E42B7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2" y="731909"/>
            <a:ext cx="5423570" cy="28603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9ACC6F-58EA-4531-B748-F2E6953E5E5E}"/>
              </a:ext>
            </a:extLst>
          </p:cNvPr>
          <p:cNvSpPr txBox="1"/>
          <p:nvPr/>
        </p:nvSpPr>
        <p:spPr>
          <a:xfrm>
            <a:off x="6832080" y="931693"/>
            <a:ext cx="337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Siamo entrati nella pagina del catalogo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SEBINA YOU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AF8130-99BA-46C2-B456-623FAA35C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41" y="4153444"/>
            <a:ext cx="4529588" cy="24595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A0152F-C560-44A8-A9DD-44CA996B6FEC}"/>
              </a:ext>
            </a:extLst>
          </p:cNvPr>
          <p:cNvSpPr txBox="1"/>
          <p:nvPr/>
        </p:nvSpPr>
        <p:spPr>
          <a:xfrm>
            <a:off x="7090996" y="2542568"/>
            <a:ext cx="285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Per il primo accesso, cliccare su «Accedi» e seguire le istruzioni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D6E51D1F-AE0D-4A67-BB94-B85F59C36147}"/>
              </a:ext>
            </a:extLst>
          </p:cNvPr>
          <p:cNvSpPr/>
          <p:nvPr/>
        </p:nvSpPr>
        <p:spPr>
          <a:xfrm rot="8246110">
            <a:off x="6325068" y="799827"/>
            <a:ext cx="72578" cy="2393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8E54F1A-EFCD-49BF-B35F-7ECC85A3F27C}"/>
              </a:ext>
            </a:extLst>
          </p:cNvPr>
          <p:cNvSpPr/>
          <p:nvPr/>
        </p:nvSpPr>
        <p:spPr>
          <a:xfrm rot="1791011">
            <a:off x="8681947" y="2907340"/>
            <a:ext cx="64190" cy="2629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B731AE-6590-4689-8769-C9E11C3E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8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C26FAB-6C7E-4346-A7ED-E2321567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" y="699796"/>
            <a:ext cx="5422247" cy="3052524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06A332-EBAB-404C-935E-87764AE1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9" y="2911595"/>
            <a:ext cx="7153469" cy="32466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ED0FF1-8718-42F5-84A6-EFC1A57E922F}"/>
              </a:ext>
            </a:extLst>
          </p:cNvPr>
          <p:cNvSpPr txBox="1"/>
          <p:nvPr/>
        </p:nvSpPr>
        <p:spPr>
          <a:xfrm>
            <a:off x="6687481" y="1043745"/>
            <a:ext cx="4581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omic Sans MS" panose="030F0702030302020204" pitchFamily="66" charset="0"/>
              </a:rPr>
              <a:t>La ricerca può essere effettuata sul posseduto di tutte le biblioteche dell’Ateneo, se non selezioniamo alcuna biblioteca…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B3158B-744C-474B-8598-16D4D141C180}"/>
              </a:ext>
            </a:extLst>
          </p:cNvPr>
          <p:cNvSpPr txBox="1"/>
          <p:nvPr/>
        </p:nvSpPr>
        <p:spPr>
          <a:xfrm>
            <a:off x="874025" y="4822536"/>
            <a:ext cx="363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omic Sans MS" panose="030F0702030302020204" pitchFamily="66" charset="0"/>
              </a:rPr>
              <a:t>…oppure sul posseduto di una specifica biblioteca, selezionandola tra quelle che troviamo aprendo il menu a tendina.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E7F2EA35-004B-460C-8266-FEE47EB39198}"/>
              </a:ext>
            </a:extLst>
          </p:cNvPr>
          <p:cNvSpPr/>
          <p:nvPr/>
        </p:nvSpPr>
        <p:spPr>
          <a:xfrm rot="15480964" flipH="1">
            <a:off x="6430285" y="3243648"/>
            <a:ext cx="70331" cy="3789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93EF2A2B-7984-49B7-938D-3E42FF4302A4}"/>
              </a:ext>
            </a:extLst>
          </p:cNvPr>
          <p:cNvSpPr/>
          <p:nvPr/>
        </p:nvSpPr>
        <p:spPr>
          <a:xfrm rot="4717378">
            <a:off x="5147405" y="74189"/>
            <a:ext cx="68285" cy="3058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E2EEA4-BE52-4A4D-9986-073FF84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07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7E85E57-2D00-4942-A00B-9AC9843D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2224120"/>
            <a:ext cx="5248069" cy="27994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513349-EE96-4F61-8D68-ABCE34DF0A6F}"/>
              </a:ext>
            </a:extLst>
          </p:cNvPr>
          <p:cNvSpPr txBox="1"/>
          <p:nvPr/>
        </p:nvSpPr>
        <p:spPr>
          <a:xfrm>
            <a:off x="3490574" y="497683"/>
            <a:ext cx="517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Esempio di ricerca di periodico cartaceo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20CCFA-13C1-4E0C-97CC-DB896C303B09}"/>
              </a:ext>
            </a:extLst>
          </p:cNvPr>
          <p:cNvSpPr txBox="1"/>
          <p:nvPr/>
        </p:nvSpPr>
        <p:spPr>
          <a:xfrm>
            <a:off x="6331537" y="1705743"/>
            <a:ext cx="56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Inseriamo il titolo del periodico nella stringa di ricerca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F2D13B-0470-4E25-8E48-231C1C62A27E}"/>
              </a:ext>
            </a:extLst>
          </p:cNvPr>
          <p:cNvSpPr txBox="1"/>
          <p:nvPr/>
        </p:nvSpPr>
        <p:spPr>
          <a:xfrm>
            <a:off x="6230869" y="2175066"/>
            <a:ext cx="56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omic Sans MS" panose="030F0702030302020204" pitchFamily="66" charset="0"/>
              </a:rPr>
              <a:t>e clicchiamo su «Cerca», 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senza selezionare alcuna biblioteca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8090DE-872D-40BE-BED3-C90132B60077}"/>
              </a:ext>
            </a:extLst>
          </p:cNvPr>
          <p:cNvSpPr txBox="1"/>
          <p:nvPr/>
        </p:nvSpPr>
        <p:spPr>
          <a:xfrm>
            <a:off x="6133581" y="3290031"/>
            <a:ext cx="56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Se il periodico rientra nel posseduto delle biblioteche dell’Ateneo, la schermata che ci comparirà sarà come questa dell’illustrazione.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64FDD1-FEA3-411A-B793-A736E5D5D9DE}"/>
              </a:ext>
            </a:extLst>
          </p:cNvPr>
          <p:cNvSpPr txBox="1"/>
          <p:nvPr/>
        </p:nvSpPr>
        <p:spPr>
          <a:xfrm>
            <a:off x="6230869" y="4421325"/>
            <a:ext cx="563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Troveremo specificati: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omic Sans MS" panose="030F0702030302020204" pitchFamily="66" charset="0"/>
              </a:rPr>
              <a:t>Il titolo con l’indicazione dell’editore e dell’anno di pubblicazione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omic Sans MS" panose="030F0702030302020204" pitchFamily="66" charset="0"/>
              </a:rPr>
              <a:t>La biblioteca nella quale è presente il periodico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omic Sans MS" panose="030F0702030302020204" pitchFamily="66" charset="0"/>
              </a:rPr>
              <a:t>La collocazione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omic Sans MS" panose="030F0702030302020204" pitchFamily="66" charset="0"/>
              </a:rPr>
              <a:t>Le annate possedute con indicate le eventuali lacune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2D911C56-9A11-4088-9899-364F1EF58C14}"/>
              </a:ext>
            </a:extLst>
          </p:cNvPr>
          <p:cNvSpPr/>
          <p:nvPr/>
        </p:nvSpPr>
        <p:spPr>
          <a:xfrm rot="4140435">
            <a:off x="5575328" y="1413275"/>
            <a:ext cx="45719" cy="1570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F2D69FFC-FBD3-44A9-9319-D27D63D8442E}"/>
              </a:ext>
            </a:extLst>
          </p:cNvPr>
          <p:cNvSpPr/>
          <p:nvPr/>
        </p:nvSpPr>
        <p:spPr>
          <a:xfrm rot="5217881">
            <a:off x="6630499" y="1312788"/>
            <a:ext cx="45719" cy="2276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B9509DCD-EE46-4AF9-9AD1-5982E24694AD}"/>
              </a:ext>
            </a:extLst>
          </p:cNvPr>
          <p:cNvSpPr/>
          <p:nvPr/>
        </p:nvSpPr>
        <p:spPr>
          <a:xfrm rot="6579473">
            <a:off x="4283380" y="2093951"/>
            <a:ext cx="45758" cy="4060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649E8278-24F0-430E-8AB6-36D7077D9730}"/>
              </a:ext>
            </a:extLst>
          </p:cNvPr>
          <p:cNvSpPr/>
          <p:nvPr/>
        </p:nvSpPr>
        <p:spPr>
          <a:xfrm rot="6562011" flipH="1">
            <a:off x="4676732" y="3057162"/>
            <a:ext cx="45719" cy="3250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8934903D-81A2-49FD-92E5-DCF2D046EF78}"/>
              </a:ext>
            </a:extLst>
          </p:cNvPr>
          <p:cNvSpPr/>
          <p:nvPr/>
        </p:nvSpPr>
        <p:spPr>
          <a:xfrm rot="6251667" flipH="1">
            <a:off x="4283400" y="3080135"/>
            <a:ext cx="45719" cy="4003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178DC2F8-E210-4FE4-BBFA-26835AFE407C}"/>
              </a:ext>
            </a:extLst>
          </p:cNvPr>
          <p:cNvSpPr/>
          <p:nvPr/>
        </p:nvSpPr>
        <p:spPr>
          <a:xfrm rot="6247143" flipH="1">
            <a:off x="4193076" y="3226771"/>
            <a:ext cx="45719" cy="4185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4E3C56-41D4-47DF-9DE6-E1A7F958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3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B4EEE8-2605-469A-91BA-5EAA355C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" y="265923"/>
            <a:ext cx="6096000" cy="1846644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31E55F57-3CE3-4CC6-8C59-2A7EC0CF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1" y="2229093"/>
            <a:ext cx="5069963" cy="4295258"/>
          </a:xfrm>
          <a:prstGeom prst="rect">
            <a:avLst/>
          </a:prstGeom>
        </p:spPr>
      </p:pic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7C89CB9A-32BE-4E31-9399-95B116999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1759"/>
            <a:ext cx="5615622" cy="3951516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46159E5F-F08E-4427-8205-40B5D7917595}"/>
              </a:ext>
            </a:extLst>
          </p:cNvPr>
          <p:cNvSpPr/>
          <p:nvPr/>
        </p:nvSpPr>
        <p:spPr>
          <a:xfrm rot="20088822" flipH="1">
            <a:off x="6638518" y="1796599"/>
            <a:ext cx="287837" cy="1738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4D923CD7-0F86-41CC-929C-34A5BB8CE1A7}"/>
              </a:ext>
            </a:extLst>
          </p:cNvPr>
          <p:cNvSpPr/>
          <p:nvPr/>
        </p:nvSpPr>
        <p:spPr>
          <a:xfrm rot="2088780" flipH="1">
            <a:off x="5231538" y="1750236"/>
            <a:ext cx="272120" cy="1772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34F25A-785E-4529-919B-976B22D6C3A6}"/>
              </a:ext>
            </a:extLst>
          </p:cNvPr>
          <p:cNvSpPr txBox="1"/>
          <p:nvPr/>
        </p:nvSpPr>
        <p:spPr>
          <a:xfrm>
            <a:off x="6782436" y="801003"/>
            <a:ext cx="5030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omic Sans MS" panose="030F0702030302020204" pitchFamily="66" charset="0"/>
              </a:rPr>
              <a:t>Cliccando su «Biblioteca» (o sul nome della biblioteca) e su «Mappa» si aprono rispettivamente le finestre contenenti tutte le informazioni relative alla biblioteca in cui è presente il nostro documento e la mappa per raggiungerla.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9755F380-624E-4C49-8FBE-0E6265054C46}"/>
              </a:ext>
            </a:extLst>
          </p:cNvPr>
          <p:cNvSpPr/>
          <p:nvPr/>
        </p:nvSpPr>
        <p:spPr>
          <a:xfrm rot="20534519" flipH="1">
            <a:off x="2041437" y="1741909"/>
            <a:ext cx="272120" cy="1772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0E7B0D-8B9B-44B5-A405-D63BEF0D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90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BA87A1-ABF6-48DB-9065-022AA11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3" y="1710557"/>
            <a:ext cx="6846417" cy="37428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E0BE93-6AC9-4744-B2A1-63A048A0B1C9}"/>
              </a:ext>
            </a:extLst>
          </p:cNvPr>
          <p:cNvSpPr txBox="1"/>
          <p:nvPr/>
        </p:nvSpPr>
        <p:spPr>
          <a:xfrm>
            <a:off x="627403" y="801003"/>
            <a:ext cx="1001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omic Sans MS" panose="030F0702030302020204" pitchFamily="66" charset="0"/>
              </a:rPr>
              <a:t>Cliccando su «SCHEDA» otterremo tutte le informazioni relative al periodico/monografia che stiamo cercando 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B0CBC05-BA6B-4CC7-BEF6-ECC79A8F3FAD}"/>
              </a:ext>
            </a:extLst>
          </p:cNvPr>
          <p:cNvSpPr/>
          <p:nvPr/>
        </p:nvSpPr>
        <p:spPr>
          <a:xfrm rot="1257441" flipH="1">
            <a:off x="1862615" y="1040400"/>
            <a:ext cx="95361" cy="2582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D48F30-180F-4DA1-B70C-193274800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7702"/>
            <a:ext cx="5865193" cy="3429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72A5D4-E91D-43FC-AF59-36206929BADD}"/>
              </a:ext>
            </a:extLst>
          </p:cNvPr>
          <p:cNvSpPr txBox="1"/>
          <p:nvPr/>
        </p:nvSpPr>
        <p:spPr>
          <a:xfrm>
            <a:off x="8538879" y="2032076"/>
            <a:ext cx="2926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omic Sans MS" panose="030F0702030302020204" pitchFamily="66" charset="0"/>
              </a:rPr>
              <a:t>Cliccando sul nome dell’Editore otterremo l’elenco dei periodici/monografie possedute relative a quella casa editrice.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4CC3DEF-1598-4E85-91A2-304D2310CD45}"/>
              </a:ext>
            </a:extLst>
          </p:cNvPr>
          <p:cNvSpPr/>
          <p:nvPr/>
        </p:nvSpPr>
        <p:spPr>
          <a:xfrm rot="4167064" flipH="1">
            <a:off x="5250964" y="404725"/>
            <a:ext cx="45719" cy="6636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F2310A-B0E5-4A74-B123-153EFE0C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7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B5C733-6AA4-4CCA-8363-56D2508C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800270"/>
            <a:ext cx="8313576" cy="11418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C446AC-4F41-4F7A-96C0-8933AE6BE425}"/>
              </a:ext>
            </a:extLst>
          </p:cNvPr>
          <p:cNvSpPr txBox="1"/>
          <p:nvPr/>
        </p:nvSpPr>
        <p:spPr>
          <a:xfrm>
            <a:off x="3650522" y="353134"/>
            <a:ext cx="4681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omic Sans MS" panose="030F0702030302020204" pitchFamily="66" charset="0"/>
              </a:rPr>
              <a:t>Analizziamo gli altro tasti presenti nella stringa in alto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193AED7-93D4-4835-A943-01A10A96E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" y="2835064"/>
            <a:ext cx="3687724" cy="2756020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B3055B-B295-432E-9832-B39E6CF44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98" y="2287447"/>
            <a:ext cx="3395112" cy="360365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9693B08-6B3A-46F0-9A44-4AC0B359F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62" y="2149655"/>
            <a:ext cx="3748806" cy="125272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2B7979-8A72-4444-9261-6351D5037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52" y="4919040"/>
            <a:ext cx="3748806" cy="1287855"/>
          </a:xfrm>
          <a:prstGeom prst="rect">
            <a:avLst/>
          </a:prstGeom>
        </p:spPr>
      </p:pic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3FDE06D-36F2-4C4A-B40D-9EE1864AE5FB}"/>
              </a:ext>
            </a:extLst>
          </p:cNvPr>
          <p:cNvSpPr/>
          <p:nvPr/>
        </p:nvSpPr>
        <p:spPr>
          <a:xfrm rot="5097328" flipH="1">
            <a:off x="5968519" y="-1527202"/>
            <a:ext cx="45719" cy="6636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035B9F40-6DD0-4D19-91F9-4D8C7C8AF328}"/>
              </a:ext>
            </a:extLst>
          </p:cNvPr>
          <p:cNvSpPr/>
          <p:nvPr/>
        </p:nvSpPr>
        <p:spPr>
          <a:xfrm rot="846563" flipH="1">
            <a:off x="7360011" y="1877532"/>
            <a:ext cx="45719" cy="637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39FD5297-E035-4B9E-B82B-CACA54D653D4}"/>
              </a:ext>
            </a:extLst>
          </p:cNvPr>
          <p:cNvSpPr/>
          <p:nvPr/>
        </p:nvSpPr>
        <p:spPr>
          <a:xfrm rot="1085309">
            <a:off x="2563290" y="2081381"/>
            <a:ext cx="45719" cy="770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E0A30868-15A3-4E35-9FF7-ADB46C1B8EE6}"/>
              </a:ext>
            </a:extLst>
          </p:cNvPr>
          <p:cNvSpPr/>
          <p:nvPr/>
        </p:nvSpPr>
        <p:spPr>
          <a:xfrm rot="21242353" flipH="1">
            <a:off x="8779182" y="1908757"/>
            <a:ext cx="62246" cy="373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2BA8F0CC-9268-47C0-A6D2-052558143A97}"/>
              </a:ext>
            </a:extLst>
          </p:cNvPr>
          <p:cNvSpPr/>
          <p:nvPr/>
        </p:nvSpPr>
        <p:spPr>
          <a:xfrm flipH="1">
            <a:off x="11990498" y="1906535"/>
            <a:ext cx="56280" cy="321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74DB95B-86CF-430F-94DA-6055E8D50160}"/>
              </a:ext>
            </a:extLst>
          </p:cNvPr>
          <p:cNvSpPr txBox="1"/>
          <p:nvPr/>
        </p:nvSpPr>
        <p:spPr>
          <a:xfrm>
            <a:off x="147947" y="2121538"/>
            <a:ext cx="246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Comic Sans MS" panose="030F0702030302020204" pitchFamily="66" charset="0"/>
              </a:rPr>
              <a:t>Cliccando su «Ricerca avanzata» potremo effettuare una ricerca più dettagliata.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1EA6CD-19EC-4BCD-9771-D5C89F5FE467}"/>
              </a:ext>
            </a:extLst>
          </p:cNvPr>
          <p:cNvSpPr txBox="1"/>
          <p:nvPr/>
        </p:nvSpPr>
        <p:spPr>
          <a:xfrm>
            <a:off x="3818305" y="5997499"/>
            <a:ext cx="39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Comic Sans MS" panose="030F0702030302020204" pitchFamily="66" charset="0"/>
              </a:rPr>
              <a:t>Cliccando su «Sistema bibliotecario» si aprirà una schermata contenente le indicazioni di base relative a tutte le biblioteche dell’Ateneo.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4DF3D7-3904-4B67-8435-17DF788E623E}"/>
              </a:ext>
            </a:extLst>
          </p:cNvPr>
          <p:cNvSpPr txBox="1"/>
          <p:nvPr/>
        </p:nvSpPr>
        <p:spPr>
          <a:xfrm>
            <a:off x="8042986" y="3745212"/>
            <a:ext cx="381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Comic Sans MS" panose="030F0702030302020204" pitchFamily="66" charset="0"/>
              </a:rPr>
              <a:t>Cliccando su «Altri cataloghi» avremo la possibilità di accedere ai più importanti cataloghi bibliografici e da «Serve aiuto» avremo la possibilità di inviare una mail o collegarci al servizio NILDE.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7649861-AF5B-4179-A843-7E95A74459D7}"/>
              </a:ext>
            </a:extLst>
          </p:cNvPr>
          <p:cNvSpPr/>
          <p:nvPr/>
        </p:nvSpPr>
        <p:spPr>
          <a:xfrm rot="16200000" flipH="1">
            <a:off x="10884751" y="816213"/>
            <a:ext cx="68520" cy="2199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B00970-522A-4564-BE5C-E0921EE2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12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AC2DA9-3001-4FAF-A468-1D628A73EA50}"/>
              </a:ext>
            </a:extLst>
          </p:cNvPr>
          <p:cNvSpPr txBox="1"/>
          <p:nvPr/>
        </p:nvSpPr>
        <p:spPr>
          <a:xfrm>
            <a:off x="3269287" y="507014"/>
            <a:ext cx="565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Esempio di ricerca di periodico elettronico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422CC5-1D06-4B9F-9696-4C99F3D9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8" y="1455576"/>
            <a:ext cx="5330407" cy="408680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8B3751-6D73-42E5-8563-BFF036190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4353"/>
            <a:ext cx="5427306" cy="34166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D7E1C8-C24E-47AB-A9D0-EEE51068324E}"/>
              </a:ext>
            </a:extLst>
          </p:cNvPr>
          <p:cNvSpPr txBox="1"/>
          <p:nvPr/>
        </p:nvSpPr>
        <p:spPr>
          <a:xfrm>
            <a:off x="6030686" y="1043031"/>
            <a:ext cx="542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Comic Sans MS" panose="030F0702030302020204" pitchFamily="66" charset="0"/>
              </a:rPr>
              <a:t>Inseriamo un termine per la ricerca.</a:t>
            </a:r>
          </a:p>
          <a:p>
            <a:pPr algn="just"/>
            <a:r>
              <a:rPr lang="it-IT" sz="1200" dirty="0">
                <a:latin typeface="Comic Sans MS" panose="030F0702030302020204" pitchFamily="66" charset="0"/>
              </a:rPr>
              <a:t>In questo caso abbiamo ottenuto più risultati.</a:t>
            </a:r>
          </a:p>
          <a:p>
            <a:pPr algn="just"/>
            <a:r>
              <a:rPr lang="it-IT" sz="1200" dirty="0">
                <a:latin typeface="Comic Sans MS" panose="030F0702030302020204" pitchFamily="66" charset="0"/>
              </a:rPr>
              <a:t>Analizziamo il periodico «Cancer </a:t>
            </a:r>
            <a:r>
              <a:rPr lang="it-IT" sz="1200" dirty="0" err="1">
                <a:latin typeface="Comic Sans MS" panose="030F0702030302020204" pitchFamily="66" charset="0"/>
              </a:rPr>
              <a:t>research</a:t>
            </a:r>
            <a:r>
              <a:rPr lang="it-IT" sz="1200" dirty="0">
                <a:latin typeface="Comic Sans MS" panose="030F0702030302020204" pitchFamily="66" charset="0"/>
              </a:rPr>
              <a:t>» che risulta essere presente nella nostra biblioteca.</a:t>
            </a:r>
          </a:p>
          <a:p>
            <a:pPr algn="just"/>
            <a:r>
              <a:rPr lang="it-IT" sz="1200" dirty="0">
                <a:latin typeface="Comic Sans MS" panose="030F0702030302020204" pitchFamily="66" charset="0"/>
              </a:rPr>
              <a:t>Cliccando sul titolo si apre la schermata «Lo trovi in» con l’indicazione relativa alla biblioteca ed al posseduto cartaceo, e la possibilità di cliccare su «Scheda», per accedere al posseduto cartaceo, e su «Links» per accedere al link della rivista. 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ACC9ACD-EB92-4DC5-A970-52DB6CE6A582}"/>
              </a:ext>
            </a:extLst>
          </p:cNvPr>
          <p:cNvSpPr/>
          <p:nvPr/>
        </p:nvSpPr>
        <p:spPr>
          <a:xfrm rot="4564875">
            <a:off x="5134964" y="562299"/>
            <a:ext cx="64517" cy="1780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5D06DE9-DE52-4535-A38C-3C11DC6511F9}"/>
              </a:ext>
            </a:extLst>
          </p:cNvPr>
          <p:cNvSpPr/>
          <p:nvPr/>
        </p:nvSpPr>
        <p:spPr>
          <a:xfrm rot="3554456" flipH="1">
            <a:off x="4632294" y="661160"/>
            <a:ext cx="58883" cy="3170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8999FAE-7EAB-4032-9620-7C3D44198781}"/>
              </a:ext>
            </a:extLst>
          </p:cNvPr>
          <p:cNvSpPr/>
          <p:nvPr/>
        </p:nvSpPr>
        <p:spPr>
          <a:xfrm flipH="1">
            <a:off x="5928188" y="1903327"/>
            <a:ext cx="45719" cy="2519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ABBE3489-C468-43B7-9D0A-2D633BABB8A9}"/>
              </a:ext>
            </a:extLst>
          </p:cNvPr>
          <p:cNvSpPr/>
          <p:nvPr/>
        </p:nvSpPr>
        <p:spPr>
          <a:xfrm rot="18643412" flipH="1">
            <a:off x="6052827" y="4384024"/>
            <a:ext cx="45719" cy="322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219845-4917-4293-8340-489E5593C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411">
            <a:off x="8397194" y="5449649"/>
            <a:ext cx="2883516" cy="931669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7485980B-528D-4237-B599-1FE481749BF3}"/>
              </a:ext>
            </a:extLst>
          </p:cNvPr>
          <p:cNvSpPr/>
          <p:nvPr/>
        </p:nvSpPr>
        <p:spPr>
          <a:xfrm rot="1116769">
            <a:off x="10521722" y="2384229"/>
            <a:ext cx="60132" cy="3913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4BA285-828B-44CA-912E-A6F974B6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510B-C0D3-4D52-B153-C948E68D82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971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Tema di Office</vt:lpstr>
      <vt:lpstr>Catalogo di Ateneo              SEBINA YOU                           Accesso e utilizzo </vt:lpstr>
      <vt:lpstr>Accesso alla pagina di ricerca SEBINA YOU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 al catalogo di Ateneo SEBINA YOU  e suo utilizzo</dc:title>
  <dc:creator>Patrizia De Filippis</dc:creator>
  <cp:lastModifiedBy>susy</cp:lastModifiedBy>
  <cp:revision>26</cp:revision>
  <dcterms:created xsi:type="dcterms:W3CDTF">2021-12-10T11:52:00Z</dcterms:created>
  <dcterms:modified xsi:type="dcterms:W3CDTF">2021-12-13T11:49:08Z</dcterms:modified>
</cp:coreProperties>
</file>